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75" r:id="rId6"/>
    <p:sldId id="259" r:id="rId7"/>
    <p:sldId id="260" r:id="rId8"/>
    <p:sldId id="261" r:id="rId9"/>
    <p:sldId id="262" r:id="rId10"/>
    <p:sldId id="263" r:id="rId11"/>
    <p:sldId id="264" r:id="rId12"/>
    <p:sldId id="276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4" name="Image 43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5" name="Image 44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629000" y="2244960"/>
            <a:ext cx="8933040" cy="11295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3" name="Image 82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4" name="Image 83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1629000" y="2244960"/>
            <a:ext cx="8933040" cy="11295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stomShape 1" hidden="1"/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2" hidden="1"/>
          <p:cNvSpPr/>
          <p:nvPr/>
        </p:nvSpPr>
        <p:spPr>
          <a:xfrm>
            <a:off x="234720" y="237600"/>
            <a:ext cx="11721960" cy="638172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480"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371880" y="374760"/>
            <a:ext cx="11447640" cy="6107400"/>
          </a:xfrm>
          <a:prstGeom prst="rect">
            <a:avLst/>
          </a:prstGeom>
          <a:noFill/>
          <a:ln w="6480">
            <a:solidFill>
              <a:schemeClr val="tx1">
                <a:lumMod val="85000"/>
                <a:lumOff val="1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307880" y="1267560"/>
            <a:ext cx="9575640" cy="4307400"/>
          </a:xfrm>
          <a:prstGeom prst="rect">
            <a:avLst/>
          </a:prstGeom>
          <a:solidFill>
            <a:srgbClr val="FFFFFF"/>
          </a:solidFill>
          <a:ln w="6480">
            <a:noFill/>
          </a:ln>
          <a:effectLst>
            <a:outerShdw blurRad="50800" algn="ctr" rotWithShape="0">
              <a:srgbClr val="000000">
                <a:alpha val="66000"/>
              </a:srgbClr>
            </a:outerShdw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1447920" y="1411560"/>
            <a:ext cx="9295560" cy="4034160"/>
          </a:xfrm>
          <a:prstGeom prst="rect">
            <a:avLst/>
          </a:prstGeom>
          <a:noFill/>
          <a:ln w="6480">
            <a:solidFill>
              <a:schemeClr val="tx1">
                <a:lumMod val="75000"/>
                <a:lumOff val="2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5135760" y="1267560"/>
            <a:ext cx="1919520" cy="73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Line 8"/>
          <p:cNvSpPr/>
          <p:nvPr/>
        </p:nvSpPr>
        <p:spPr>
          <a:xfrm>
            <a:off x="5249880" y="1267560"/>
            <a:ext cx="360" cy="612720"/>
          </a:xfrm>
          <a:prstGeom prst="line">
            <a:avLst/>
          </a:prstGeom>
          <a:ln>
            <a:solidFill>
              <a:srgbClr val="FFFFFF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Line 9"/>
          <p:cNvSpPr/>
          <p:nvPr/>
        </p:nvSpPr>
        <p:spPr>
          <a:xfrm>
            <a:off x="6941520" y="1267560"/>
            <a:ext cx="360" cy="612720"/>
          </a:xfrm>
          <a:prstGeom prst="line">
            <a:avLst/>
          </a:prstGeom>
          <a:ln>
            <a:solidFill>
              <a:srgbClr val="FFFFFF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Line 10"/>
          <p:cNvSpPr/>
          <p:nvPr/>
        </p:nvSpPr>
        <p:spPr>
          <a:xfrm>
            <a:off x="5249880" y="1883520"/>
            <a:ext cx="1691640" cy="0"/>
          </a:xfrm>
          <a:prstGeom prst="line">
            <a:avLst/>
          </a:prstGeom>
          <a:ln>
            <a:solidFill>
              <a:srgbClr val="FFFFFF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PlaceHolder 11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040" cy="243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2"/>
          <p:cNvSpPr/>
          <p:nvPr/>
        </p:nvSpPr>
        <p:spPr>
          <a:xfrm>
            <a:off x="234720" y="237600"/>
            <a:ext cx="11721960" cy="638172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480"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3"/>
          <p:cNvSpPr/>
          <p:nvPr/>
        </p:nvSpPr>
        <p:spPr>
          <a:xfrm>
            <a:off x="371880" y="374760"/>
            <a:ext cx="11447640" cy="6107400"/>
          </a:xfrm>
          <a:prstGeom prst="rect">
            <a:avLst/>
          </a:prstGeom>
          <a:noFill/>
          <a:ln w="6480">
            <a:solidFill>
              <a:schemeClr val="tx1">
                <a:lumMod val="85000"/>
                <a:lumOff val="1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e.0690741f@ac-lyon.fr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fcpemessimy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Image 4"/>
          <p:cNvPicPr/>
          <p:nvPr/>
        </p:nvPicPr>
        <p:blipFill>
          <a:blip r:embed="rId2"/>
          <a:stretch/>
        </p:blipFill>
        <p:spPr>
          <a:xfrm>
            <a:off x="0" y="0"/>
            <a:ext cx="12191400" cy="6857280"/>
          </a:xfrm>
          <a:prstGeom prst="rect">
            <a:avLst/>
          </a:prstGeom>
          <a:ln>
            <a:noFill/>
          </a:ln>
        </p:spPr>
      </p:pic>
      <p:sp>
        <p:nvSpPr>
          <p:cNvPr id="86" name="CustomShape 1"/>
          <p:cNvSpPr/>
          <p:nvPr/>
        </p:nvSpPr>
        <p:spPr>
          <a:xfrm>
            <a:off x="937440" y="1808640"/>
            <a:ext cx="5451840" cy="324036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2"/>
          <p:cNvSpPr/>
          <p:nvPr/>
        </p:nvSpPr>
        <p:spPr>
          <a:xfrm>
            <a:off x="1103400" y="1974960"/>
            <a:ext cx="5119920" cy="2907000"/>
          </a:xfrm>
          <a:prstGeom prst="rect">
            <a:avLst/>
          </a:prstGeom>
          <a:noFill/>
          <a:ln w="6480">
            <a:solidFill>
              <a:schemeClr val="tx1"/>
            </a:solidFill>
            <a:miter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CustomShape 3"/>
          <p:cNvSpPr/>
          <p:nvPr/>
        </p:nvSpPr>
        <p:spPr>
          <a:xfrm>
            <a:off x="1276200" y="2350080"/>
            <a:ext cx="4774320" cy="163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4400" strike="noStrike" cap="all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 Light"/>
              </a:rPr>
              <a:t>Présentation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4"/>
          <p:cNvSpPr/>
          <p:nvPr/>
        </p:nvSpPr>
        <p:spPr>
          <a:xfrm>
            <a:off x="1276200" y="3990600"/>
            <a:ext cx="4774320" cy="55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800" strike="noStrike" spc="7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Classe CM1-CM2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457640" y="1691279"/>
            <a:ext cx="9315720" cy="34434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Organisation</a:t>
            </a: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de classe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élèves passent des ceintures de réussite en numération, calcul posé et tables de multiplication tous les vendredis.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Chaque couleur de ceinture correspond à un degré de difficulté. L'élève passe à la ceinture suivante uniquement si il a réussi la première.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Chacun va à son rythme, certains élèves ont besoin de plusieurs semaines pour réussir une ceinture quand d'autres avancent plus vite.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Ce principe permet de travailler ensemble tout en prenant en compte le rythme de chacun.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457640" y="1691279"/>
            <a:ext cx="9315720" cy="34434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Organisation</a:t>
            </a: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de classe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matières enseignées par Mme Besson le jeudi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: Mathématiques (géométrie et mesures + problèmes mathématiques), Français (orthographes-règles- et vocabulaire/lexique + production d’écrits), Sciences, Anglais (vocabulaires, coutumes et traditions), question philo.</a:t>
            </a:r>
          </a:p>
          <a:p>
            <a:pPr>
              <a:lnSpc>
                <a:spcPct val="100000"/>
              </a:lnSpc>
            </a:pP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venir Next LT Pro"/>
            </a:endParaRPr>
          </a:p>
          <a:p>
            <a:pPr>
              <a:lnSpc>
                <a:spcPct val="100000"/>
              </a:lnSpc>
            </a:pPr>
            <a:r>
              <a:rPr lang="fr-FR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Les matières enseignées par Mme Charayron </a:t>
            </a:r>
            <a:r>
              <a:rPr lang="fr-F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: Mathématiques (numération, calcul et résolutions de problèmes), Français (grammaire, conjugaison et orthographe – dictées et production d’écrits), Histoire/géographie, poésie, EPS, Anglais (Ecoute/lecture de livre et prononciation), Arts plastiques, EMC, Littérature.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656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557000" y="1720800"/>
            <a:ext cx="9315720" cy="365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Activités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EPS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: pour l’instant nous nous rendons à la salle polyvalente pour faire des jeux traditionnels et collectifs le mardi après-midi.</a:t>
            </a: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highlight>
                  <a:srgbClr val="FFFF00"/>
                </a:highlight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De décembre à mars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nous aurons un </a:t>
            </a:r>
            <a:r>
              <a:rPr lang="fr-FR" sz="1800" strike="noStrike" spc="-1" dirty="0">
                <a:solidFill>
                  <a:srgbClr val="000000"/>
                </a:solidFill>
                <a:highlight>
                  <a:srgbClr val="FFFF00"/>
                </a:highlight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cycle escalade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à la salle de Pollionnay. Ce sera le lundi en début d’après-midi. Vous aurez plus d’informations à ce moment-là.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CINE FILOU: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Si la situation ne change pas, nous devrions pouvoir aller à Ciné Filou. Là aussi, vous serez informés en temps voulu.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PAS DE GOÛTERS D’ANNIVERSAIRE EN CLASSE.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1570320" y="1998000"/>
            <a:ext cx="9110160" cy="338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Ateliers autonomes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Nous travaillons avec des ateliers autonomes. Il s’agit d’ateliers individuels développant logique et stratégie mathématiques, imagination, graphisme… 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élèves y vont sans demander </a:t>
            </a:r>
            <a:r>
              <a:rPr lang="fr-FR" sz="1800" strike="noStrike" spc="-1" dirty="0">
                <a:solidFill>
                  <a:srgbClr val="000000"/>
                </a:solidFill>
                <a:highlight>
                  <a:srgbClr val="FFFF00"/>
                </a:highlight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SI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le travail est terminé et bien fait. Ils doivent faire cela dans le silence afin de respecter les camarades qui poursuivent leur travail.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élèves ont bien compris le fonctionnement et montrent une bonne autonomie puisque nous n’avons pas besoin de gérer cette organisation.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649880" y="1640160"/>
            <a:ext cx="9110160" cy="393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Ateliers autonomes :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Un solitaire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Un Rush hour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Un IQ fit (smart games)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Des tangrams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Des pixels art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Des dessins par étapes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Des cartes à conter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Un coin « écoute » avec poste et casque pour écouter des histoires en français ou en anglais.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Un coin bibliothèque avec des petits et des grands rallye lectures…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Un coin puzzle (seul coin qui peut se faire à 2)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1540440" y="2160000"/>
            <a:ext cx="9285840" cy="283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Aides aux élèves: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APC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: en ce début d’année, tous les élèves sont venus en APC afin de passer les test de lecture fluence.</a:t>
            </a: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Au cours de l’année, plusieurs groupes d’APC se tiendront. Il s’agit de petits groupes d’élèves réunis pour travailler un même thème. A ces occasions, vous êtes informés par un document qui vous donnent toutes les informations. Vous devez donner votre accord en signant.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512000" y="1990440"/>
            <a:ext cx="9285840" cy="25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Aides aux élèves: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RASED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: les Réseau d’Aide Spécialisée aux Elèves en Difficulté comprend une psychologue scolaire, une rééducatrice et une maîtresse d’adaptation pédagogique. Si votre enfant travaille à un moment donné avec le RASED, vous serez informés aussi.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Si, de votre côté, vous souhaitez contacter la psychologue scolaire, nous vous mettrons en  relation avec elle.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1452600" y="1769040"/>
            <a:ext cx="9285840" cy="371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Évaluations: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évaluations sont faites régulièrement. Afin que tous les élèves soient en réussite, je propose une « seconde chance » aux élèves qui n’auraient pas « atteint ». Vous avez à les signer.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 </a:t>
            </a:r>
            <a:r>
              <a:rPr lang="fr-FR" sz="1800" strike="noStrike" spc="-1" dirty="0">
                <a:solidFill>
                  <a:srgbClr val="000000"/>
                </a:solidFill>
                <a:highlight>
                  <a:srgbClr val="FFFF00"/>
                </a:highlight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LSU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sera rempli à deux moments de l’année : en </a:t>
            </a:r>
            <a:r>
              <a:rPr lang="fr-FR" sz="1800" strike="noStrike" spc="-1" dirty="0">
                <a:solidFill>
                  <a:srgbClr val="000000"/>
                </a:solidFill>
                <a:highlight>
                  <a:srgbClr val="FFFF00"/>
                </a:highlight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Janvier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et en </a:t>
            </a:r>
            <a:r>
              <a:rPr lang="fr-FR" sz="1800" strike="noStrike" spc="-1" dirty="0">
                <a:solidFill>
                  <a:srgbClr val="000000"/>
                </a:solidFill>
                <a:highlight>
                  <a:srgbClr val="FFFF00"/>
                </a:highlight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J</a:t>
            </a:r>
            <a:r>
              <a:rPr lang="fr-FR" spc="-1" dirty="0">
                <a:solidFill>
                  <a:srgbClr val="000000"/>
                </a:solidFill>
                <a:highlight>
                  <a:srgbClr val="FFFF00"/>
                </a:highlight>
                <a:uFill>
                  <a:solidFill>
                    <a:srgbClr val="FFFFFF"/>
                  </a:solidFill>
                </a:uFill>
                <a:latin typeface="Avenir Next LT Pro"/>
              </a:rPr>
              <a:t>uin</a:t>
            </a:r>
            <a:endParaRPr lang="fr-FR" sz="1800" strike="noStrike" spc="-1" dirty="0">
              <a:solidFill>
                <a:srgbClr val="000000"/>
              </a:solidFill>
              <a:highlight>
                <a:srgbClr val="FFFF00"/>
              </a:highlight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compétences acquises sont toujours détaillées comme suit : Dépassé, Atteint, Partiellement Atteint et Non Atteint.</a:t>
            </a:r>
          </a:p>
          <a:p>
            <a:pPr>
              <a:lnSpc>
                <a:spcPct val="100000"/>
              </a:lnSpc>
            </a:pP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venir Next LT Pro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Le confinement de mars dernier nous oblige à revenir sur des notions. Nous prenons donc le temps de repartir sur de solides bases.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1395720" y="2309400"/>
            <a:ext cx="9399960" cy="228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 suivi du comportement: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Nous travaillons sur la compréhension des règles et le respect de celles-ci. 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Il n’y a pas de tableau de comportement, nous attendons des élèves qu’ils aient un comportement adapté en classe et rappelons les règles si besoin. 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395720" y="1610280"/>
            <a:ext cx="9399960" cy="3929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 suivi du comportement: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Vous avez à signer en fin de semaine, la fiche suivi « travail, soin et comportement ». Les élèves sont tous dans le vert en comportement. Ils peuvent être repris à un ou des moments dans la semaine, mais l’idée est qu’ils se reprennent.</a:t>
            </a: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1</a:t>
            </a:r>
            <a:r>
              <a:rPr lang="fr-FR" sz="180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ère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remarque : le prénom est écrit au tableau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2</a:t>
            </a:r>
            <a:r>
              <a:rPr lang="fr-FR" sz="180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ème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remarque : le prénom est souligné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3</a:t>
            </a:r>
            <a:r>
              <a:rPr lang="fr-FR" sz="180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ème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remarque : le prénom est entouré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prénoms sont effacés chaque soir. Pour être dans le rouge en fin de semaine il faut avoir eu son prénom entouré 3 jours dans la semaine!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Pour l’instant la 1</a:t>
            </a:r>
            <a:r>
              <a:rPr lang="fr-FR" sz="180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ère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remarque est suffisante pour se reprendre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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age 3"/>
          <p:cNvPicPr/>
          <p:nvPr/>
        </p:nvPicPr>
        <p:blipFill>
          <a:blip r:embed="rId2"/>
          <a:stretch/>
        </p:blipFill>
        <p:spPr>
          <a:xfrm>
            <a:off x="0" y="0"/>
            <a:ext cx="12191400" cy="6857280"/>
          </a:xfrm>
          <a:prstGeom prst="rect">
            <a:avLst/>
          </a:prstGeom>
          <a:ln>
            <a:noFill/>
          </a:ln>
        </p:spPr>
      </p:pic>
      <p:sp>
        <p:nvSpPr>
          <p:cNvPr id="91" name="CustomShape 1"/>
          <p:cNvSpPr/>
          <p:nvPr/>
        </p:nvSpPr>
        <p:spPr>
          <a:xfrm>
            <a:off x="4280040" y="237600"/>
            <a:ext cx="7652160" cy="638172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CustomShape 2"/>
          <p:cNvSpPr/>
          <p:nvPr/>
        </p:nvSpPr>
        <p:spPr>
          <a:xfrm>
            <a:off x="4417200" y="374760"/>
            <a:ext cx="7339320" cy="6107400"/>
          </a:xfrm>
          <a:prstGeom prst="rect">
            <a:avLst/>
          </a:prstGeom>
          <a:noFill/>
          <a:ln w="6480">
            <a:solidFill>
              <a:schemeClr val="tx1">
                <a:lumMod val="65000"/>
                <a:lumOff val="35000"/>
              </a:schemeClr>
            </a:solidFill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3"/>
          <p:cNvSpPr/>
          <p:nvPr/>
        </p:nvSpPr>
        <p:spPr>
          <a:xfrm>
            <a:off x="4740840" y="642600"/>
            <a:ext cx="6717600" cy="174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fr-FR" sz="320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venir Next LT Pro Light"/>
              </a:rPr>
              <a:t>Nous sommes 2 maîtresses: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320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venir Next LT Pro Light"/>
              </a:rPr>
              <a:t>Virginie Charayron (L,M,V)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venir Next LT Pro Light"/>
              </a:rPr>
              <a:t>Sandra Besson (J)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4"/>
          <p:cNvSpPr/>
          <p:nvPr/>
        </p:nvSpPr>
        <p:spPr>
          <a:xfrm>
            <a:off x="4863600" y="2526120"/>
            <a:ext cx="6594840" cy="13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Il y a 26 élèves dans la classe (14 filles et 12 garçons)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13 CM1 (5 filles et 8 garçons)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13 CM2 (9 filles et 4 garçons)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5"/>
          <p:cNvSpPr/>
          <p:nvPr/>
        </p:nvSpPr>
        <p:spPr>
          <a:xfrm>
            <a:off x="4863600" y="3922560"/>
            <a:ext cx="606888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Deux autres personnes travaillent avec nous : il s’agit de deux AESH : Pauline et Virginie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Image 3"/>
          <p:cNvPicPr/>
          <p:nvPr/>
        </p:nvPicPr>
        <p:blipFill>
          <a:blip r:embed="rId2"/>
          <a:stretch/>
        </p:blipFill>
        <p:spPr>
          <a:xfrm>
            <a:off x="0" y="720"/>
            <a:ext cx="12191400" cy="6857280"/>
          </a:xfrm>
          <a:prstGeom prst="rect">
            <a:avLst/>
          </a:prstGeom>
          <a:ln>
            <a:noFill/>
          </a:ln>
        </p:spPr>
      </p:pic>
      <p:sp>
        <p:nvSpPr>
          <p:cNvPr id="118" name="CustomShape 1"/>
          <p:cNvSpPr/>
          <p:nvPr/>
        </p:nvSpPr>
        <p:spPr>
          <a:xfrm>
            <a:off x="4280040" y="144000"/>
            <a:ext cx="7652160" cy="638172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2"/>
          <p:cNvSpPr/>
          <p:nvPr/>
        </p:nvSpPr>
        <p:spPr>
          <a:xfrm>
            <a:off x="4417200" y="374760"/>
            <a:ext cx="7339320" cy="6107400"/>
          </a:xfrm>
          <a:prstGeom prst="rect">
            <a:avLst/>
          </a:prstGeom>
          <a:noFill/>
          <a:ln w="6480">
            <a:solidFill>
              <a:schemeClr val="tx1">
                <a:lumMod val="65000"/>
                <a:lumOff val="35000"/>
              </a:schemeClr>
            </a:solidFill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3"/>
          <p:cNvSpPr/>
          <p:nvPr/>
        </p:nvSpPr>
        <p:spPr>
          <a:xfrm>
            <a:off x="4752000" y="1194840"/>
            <a:ext cx="6717600" cy="190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320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venir Next LT Pro Light"/>
              </a:rPr>
              <a:t>Nous sommes disponibles pour vous rencontrer. N’hésitez pas à nous faire part de vos interrogations ou inquiétudes en mettant un mot dans le cahier de liaison.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4"/>
          <p:cNvSpPr/>
          <p:nvPr/>
        </p:nvSpPr>
        <p:spPr>
          <a:xfrm>
            <a:off x="4752000" y="3888000"/>
            <a:ext cx="6594840" cy="130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000" u="sng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Mme Charayron </a:t>
            </a: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: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Lundi, mardi, vendredi matin de 7h50 à 8h20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Mardi à 16h30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Lundi à 16h30 ou 17h45 selon les semaines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5"/>
          <p:cNvSpPr/>
          <p:nvPr/>
        </p:nvSpPr>
        <p:spPr>
          <a:xfrm>
            <a:off x="4752000" y="5348160"/>
            <a:ext cx="606888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000" u="sng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Mme Besson </a:t>
            </a: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: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Jeudi à 16h30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 4"/>
          <p:cNvPicPr/>
          <p:nvPr/>
        </p:nvPicPr>
        <p:blipFill>
          <a:blip r:embed="rId2"/>
          <a:stretch/>
        </p:blipFill>
        <p:spPr>
          <a:xfrm>
            <a:off x="0" y="0"/>
            <a:ext cx="12191400" cy="6857280"/>
          </a:xfrm>
          <a:prstGeom prst="rect">
            <a:avLst/>
          </a:prstGeom>
          <a:ln>
            <a:noFill/>
          </a:ln>
        </p:spPr>
      </p:pic>
      <p:sp>
        <p:nvSpPr>
          <p:cNvPr id="124" name="CustomShape 1"/>
          <p:cNvSpPr/>
          <p:nvPr/>
        </p:nvSpPr>
        <p:spPr>
          <a:xfrm>
            <a:off x="937440" y="1808640"/>
            <a:ext cx="5451840" cy="324036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"/>
          <p:cNvSpPr/>
          <p:nvPr/>
        </p:nvSpPr>
        <p:spPr>
          <a:xfrm>
            <a:off x="1103400" y="1974960"/>
            <a:ext cx="5119920" cy="2907000"/>
          </a:xfrm>
          <a:prstGeom prst="rect">
            <a:avLst/>
          </a:prstGeom>
          <a:noFill/>
          <a:ln w="6480">
            <a:solidFill>
              <a:schemeClr val="tx1"/>
            </a:solidFill>
            <a:miter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CustomShape 3"/>
          <p:cNvSpPr/>
          <p:nvPr/>
        </p:nvSpPr>
        <p:spPr>
          <a:xfrm>
            <a:off x="1276200" y="2350080"/>
            <a:ext cx="4774320" cy="163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4400" strike="noStrike" cap="all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 Light"/>
              </a:rPr>
              <a:t>Merci d’avoir lu jusqu’au bout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4"/>
          <p:cNvSpPr/>
          <p:nvPr/>
        </p:nvSpPr>
        <p:spPr>
          <a:xfrm>
            <a:off x="1276200" y="3990600"/>
            <a:ext cx="4774320" cy="55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800" strike="noStrike" spc="7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Mmes Charayron et Besson</a:t>
            </a:r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066680" y="642600"/>
            <a:ext cx="10057680" cy="101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2800" i="1" u="sng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Informations école</a:t>
            </a:r>
            <a:endParaRPr lang="fr-FR" sz="2800" i="1" u="sng" strike="noStrike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478440" y="1655640"/>
            <a:ext cx="8066382" cy="12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Rappel horaires école :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 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Entrée entre 8h20 et 8h30 puis sortie à 11h45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Entrée entre 13h35 et 13h45 puis sortie à 16h30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Pour les élèves qui viennent </a:t>
            </a:r>
            <a:r>
              <a:rPr lang="fr-F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en APC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, l’entrée se fait à 13h15 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478440" y="3058007"/>
            <a:ext cx="9601560" cy="101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Rappel assurance scolaire et OCCE: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Tous les élèves doivent être assurés. La participation à l’OCCE est non obligatoire.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Exercices incendies et PPMS</a:t>
            </a:r>
            <a:r>
              <a:rPr lang="fr-FR" sz="18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 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: plusieurs exercices dans l'année (confinement ou sorties). Les exercices sont expliqués aux enfants. 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066680" y="642600"/>
            <a:ext cx="10057680" cy="101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2800" i="1" u="sng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Informations école</a:t>
            </a:r>
            <a:endParaRPr lang="fr-FR" sz="2800" i="1" u="sng" strike="noStrike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557058" y="1791803"/>
            <a:ext cx="10080360" cy="128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Rappel si enfant malade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Si votre enfant est malade, vous devez prévenir l’école par téléphone </a:t>
            </a:r>
            <a:r>
              <a:rPr lang="fr-FR" sz="1800" b="1" strike="noStrike" spc="-1" dirty="0">
                <a:solidFill>
                  <a:srgbClr val="DA9A05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(</a:t>
            </a:r>
            <a:r>
              <a:rPr lang="fr-FR" sz="1400" b="1" strike="noStrike" spc="-1" dirty="0">
                <a:solidFill>
                  <a:srgbClr val="DA9A05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04 78 45 14 01)</a:t>
            </a:r>
            <a:r>
              <a:rPr lang="fr-FR" sz="1800" b="1" strike="noStrike" spc="-1" dirty="0">
                <a:solidFill>
                  <a:srgbClr val="DA9A05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ou par mail (</a:t>
            </a:r>
            <a:r>
              <a:rPr lang="fr-FR" sz="180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rebuchet MS"/>
                <a:hlinkClick r:id="rId2"/>
              </a:rPr>
              <a:t>ce.0690741f@ac-lyon.fr</a:t>
            </a:r>
            <a:r>
              <a:rPr lang="fr-FR" sz="1800" u="sng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).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Si votre enfant est concerné par la </a:t>
            </a:r>
            <a:r>
              <a:rPr lang="fr-FR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covid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, vous devez tenir l’école informée, un protocole est à respecter. Contacter la directrice en cas de doute sur la marche à suivre.</a:t>
            </a: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FEBF4CA-7E98-4BAB-86C0-49A2983BB19A}"/>
              </a:ext>
            </a:extLst>
          </p:cNvPr>
          <p:cNvSpPr txBox="1"/>
          <p:nvPr/>
        </p:nvSpPr>
        <p:spPr>
          <a:xfrm>
            <a:off x="557055" y="3682218"/>
            <a:ext cx="1027506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Rendez-vous médicaux:</a:t>
            </a: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Pas de prise de rdv médicaux pendant le temps scolaire, si cela est impossible, l'enfant ne vient pas la demi-journée concernée.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FEB34B7-950F-4370-9A48-CB69CCDC7913}"/>
              </a:ext>
            </a:extLst>
          </p:cNvPr>
          <p:cNvSpPr txBox="1"/>
          <p:nvPr/>
        </p:nvSpPr>
        <p:spPr>
          <a:xfrm>
            <a:off x="557056" y="4860436"/>
            <a:ext cx="102750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Médicaments:</a:t>
            </a: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Il est interdit de faire entrer des médicaments dans l’école!</a:t>
            </a:r>
          </a:p>
          <a:p>
            <a:pPr>
              <a:lnSpc>
                <a:spcPct val="100000"/>
              </a:lnSpc>
            </a:pPr>
            <a:r>
              <a:rPr lang="fr-F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</a:rPr>
              <a:t>Seuls les parents des élèves qui ont un PAI ont donné aux enseignants, les médicaments utiles à leur pathologie.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92957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1467360" y="2269440"/>
            <a:ext cx="9116640" cy="11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Élections de parents d’élèves: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Ces élections se tiendront vendredi 9 octobre. Bien penser à voter. Vous pourrez faire passer votre vote sous enveloppe aux enseignants ou le mettre dans la boîte aux lettres des parents d'élèves.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1440000" y="3667680"/>
            <a:ext cx="8891640" cy="202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FCPE: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L’association de parents d’élèves œuvre depuis des années pour organiser des événements et récolter des fonds pour les écoles. Ils ont toujours besoin de parents motivés. N’hésitez pas à les rejoindre si vous le souhaitez. (</a:t>
            </a:r>
            <a:r>
              <a:rPr lang="fr-FR" sz="180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  <a:hlinkClick r:id="rId2"/>
              </a:rPr>
              <a:t>fcpe.messimy@laposte.net</a:t>
            </a:r>
            <a:r>
              <a:rPr lang="fr-FR" sz="1800" u="sng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3"/>
          <p:cNvSpPr/>
          <p:nvPr/>
        </p:nvSpPr>
        <p:spPr>
          <a:xfrm>
            <a:off x="1577160" y="4105080"/>
            <a:ext cx="8891640" cy="36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1577160" y="1924948"/>
            <a:ext cx="9116640" cy="200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Matériel de classe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élèves travaillent sur </a:t>
            </a:r>
            <a:r>
              <a:rPr lang="fr-FR" sz="180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un cahier du jour bleu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(que vous devez signer le week-end)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Ils ont </a:t>
            </a:r>
            <a:r>
              <a:rPr lang="fr-FR" sz="180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un classeur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(Histoire/Géographie, Sciences, Anglais, Littérature, Dictées, Ceintures), un </a:t>
            </a:r>
            <a:r>
              <a:rPr lang="fr-FR" sz="180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grand cahier de leçons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, un </a:t>
            </a:r>
            <a:r>
              <a:rPr lang="fr-FR" sz="180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grand cahier de poésie/chants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, une </a:t>
            </a:r>
            <a:r>
              <a:rPr lang="fr-FR" sz="180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pochette rouge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, un </a:t>
            </a:r>
            <a:r>
              <a:rPr lang="fr-FR" sz="180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petit cahier d’écrivain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. Et un </a:t>
            </a:r>
            <a:r>
              <a:rPr lang="fr-FR" sz="180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cahier de liaison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à regarder </a:t>
            </a:r>
            <a:r>
              <a:rPr lang="fr-FR" sz="180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régulièrement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!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1577160" y="3705840"/>
            <a:ext cx="9116640" cy="173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manuels: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En mathématiques : </a:t>
            </a:r>
            <a:r>
              <a:rPr lang="fr-FR" sz="1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Maths explicites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En français : </a:t>
            </a:r>
            <a:r>
              <a:rPr lang="fr-FR" sz="1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A portée de mots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En histoire/Géographie : collection Magellan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En anglais : ils ont un livre chacun de </a:t>
            </a:r>
            <a:r>
              <a:rPr lang="fr-FR" sz="180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Detective</a:t>
            </a:r>
            <a:r>
              <a:rPr lang="fr-FR" sz="1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Donut 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que nous étudions cette année.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1537200" y="1998000"/>
            <a:ext cx="9116640" cy="283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Organisation</a:t>
            </a: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de classe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Tous les matins sont ritualisés avec le « English corner » : 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2 élèves qui ont cette responsabilité vont s’occuper des rituels en anglais (</a:t>
            </a:r>
            <a:r>
              <a:rPr lang="fr-FR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what’s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the </a:t>
            </a:r>
            <a:r>
              <a:rPr lang="fr-FR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weather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like </a:t>
            </a:r>
            <a:r>
              <a:rPr lang="fr-FR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today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? How </a:t>
            </a:r>
            <a:r>
              <a:rPr lang="fr-FR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many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absent </a:t>
            </a:r>
            <a:r>
              <a:rPr lang="fr-FR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today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? </a:t>
            </a:r>
            <a:r>
              <a:rPr lang="fr-FR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What’s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the date </a:t>
            </a:r>
            <a:r>
              <a:rPr lang="fr-FR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today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?), préparent et mettent les bonnes étiquettes aux bons endroits, puis les autres élèves les questionnent pour avoir leur réponse.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 programme de classe est affiché tous les jours au tableau et nous nommons tous ensemble les activités du jour.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1438140" y="1888227"/>
            <a:ext cx="9315720" cy="34152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Organisation</a:t>
            </a: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de classe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matins sont tous découpés de la même manière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Calcul mental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Mathématiques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Français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Puis anglais ou philo ou problèmes mathématiques selon les jours.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L’après-midi commence toujours par le moment de « Lecture plaisir » : chaque élève et maîtresse choisit un livre puis le lit pendant ce temps de lecture. Puis cela varie selon le jour : histoire/géographie, arts plastiques, littérature, sciences, anglais, EPS.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 niveau CM1-CM2 se rapproche d’un simple niveau. La plupart des activités et leçons se fait en commun, pour le reste les exercices varient en complexité. 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457640" y="1691280"/>
            <a:ext cx="9315720" cy="365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Organisation</a:t>
            </a:r>
            <a:r>
              <a:rPr lang="fr-FR" sz="1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 de classe 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highlight>
                  <a:srgbClr val="FFFF00"/>
                </a:highlight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Littérature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 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5 ouvrages de littérature seront étudiés en classe entière (un ouvrage par période) :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Les douze travaux d'Hercule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, Karine Tournade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 Petit Prince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, Antoine de St Exupéry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Verte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, Marie </a:t>
            </a:r>
            <a:r>
              <a:rPr lang="fr-FR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Desplechin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Lettres de mon Moulin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, Alphonse Daudet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Un printemps vert panique</a:t>
            </a: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, Paul Thiès,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venir Next LT Pro"/>
                <a:ea typeface="DejaVu Sans"/>
              </a:rPr>
              <a:t>En plus de ces livres, les élèves sont incités à lire le plus possible de rallyes lecture (Il y en a 12 pour l’instant), afin de les préparer aux lectures du collège.</a:t>
            </a:r>
            <a:endParaRPr lang="fr-F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{77FB8707-2D2C-49C1-8A77-4E28FB5AC5E9}tf56410444_win32</Template>
  <TotalTime>233</TotalTime>
  <Words>1668</Words>
  <Application>Microsoft Office PowerPoint</Application>
  <PresentationFormat>Grand écran</PresentationFormat>
  <Paragraphs>151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Arial</vt:lpstr>
      <vt:lpstr>Avenir Next LT Pro</vt:lpstr>
      <vt:lpstr>Avenir Next LT Pro Light</vt:lpstr>
      <vt:lpstr>StarSymbol</vt:lpstr>
      <vt:lpstr>Symbol</vt:lpstr>
      <vt:lpstr>Trebuchet MS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</dc:title>
  <dc:creator>virginie charayron</dc:creator>
  <cp:lastModifiedBy>virginie charayron</cp:lastModifiedBy>
  <cp:revision>18</cp:revision>
  <dcterms:created xsi:type="dcterms:W3CDTF">2020-09-24T15:19:56Z</dcterms:created>
  <dcterms:modified xsi:type="dcterms:W3CDTF">2020-09-27T11:57:40Z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Grand écran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